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viewProps" Target="viewProps.xml" /><Relationship Id="rId5" Type="http://schemas.openxmlformats.org/officeDocument/2006/relationships/slide" Target="slides/slide4.xml" /><Relationship Id="rId10"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8/14/2020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3" Type="http://schemas.openxmlformats.org/officeDocument/2006/relationships/image" Target="../media/image2.svg" /><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053D4-2072-0F4D-B0EF-FA595FB1DB00}"/>
              </a:ext>
            </a:extLst>
          </p:cNvPr>
          <p:cNvSpPr>
            <a:spLocks noGrp="1"/>
          </p:cNvSpPr>
          <p:nvPr>
            <p:ph type="ctrTitle"/>
          </p:nvPr>
        </p:nvSpPr>
        <p:spPr>
          <a:xfrm>
            <a:off x="2589213" y="954339"/>
            <a:ext cx="8915399" cy="1408594"/>
          </a:xfrm>
        </p:spPr>
        <p:txBody>
          <a:bodyPr>
            <a:normAutofit/>
          </a:bodyPr>
          <a:lstStyle/>
          <a:p>
            <a:r>
              <a:rPr lang="en-US" sz="3200" b="1">
                <a:latin typeface="Times New Roman" panose="02020603050405020304" pitchFamily="18" charset="0"/>
                <a:cs typeface="Times New Roman" panose="02020603050405020304" pitchFamily="18" charset="0"/>
              </a:rPr>
              <a:t>Topic :</a:t>
            </a:r>
            <a:br>
              <a:rPr lang="en-US" sz="3200" b="1">
                <a:latin typeface="Times New Roman" panose="02020603050405020304" pitchFamily="18" charset="0"/>
                <a:cs typeface="Times New Roman" panose="02020603050405020304" pitchFamily="18" charset="0"/>
              </a:rPr>
            </a:br>
            <a:r>
              <a:rPr lang="en-US" sz="3200" b="1">
                <a:latin typeface="Times New Roman" panose="02020603050405020304" pitchFamily="18" charset="0"/>
                <a:cs typeface="Times New Roman" panose="02020603050405020304" pitchFamily="18" charset="0"/>
              </a:rPr>
              <a:t>                       Normal Force</a:t>
            </a:r>
          </a:p>
        </p:txBody>
      </p:sp>
      <p:sp>
        <p:nvSpPr>
          <p:cNvPr id="3" name="Subtitle 2">
            <a:extLst>
              <a:ext uri="{FF2B5EF4-FFF2-40B4-BE49-F238E27FC236}">
                <a16:creationId xmlns:a16="http://schemas.microsoft.com/office/drawing/2014/main" id="{2E67B313-F2EE-5C4A-98BF-053740E3DEB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58615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86E38-BEE5-2844-86AE-A95CD9B88B4D}"/>
              </a:ext>
            </a:extLst>
          </p:cNvPr>
          <p:cNvSpPr>
            <a:spLocks noGrp="1"/>
          </p:cNvSpPr>
          <p:nvPr>
            <p:ph type="title"/>
          </p:nvPr>
        </p:nvSpPr>
        <p:spPr/>
        <p:txBody>
          <a:bodyPr>
            <a:normAutofit/>
          </a:bodyPr>
          <a:lstStyle/>
          <a:p>
            <a:r>
              <a:rPr lang="en-US" sz="2800" b="1"/>
              <a:t>What is Normal Force ?</a:t>
            </a:r>
            <a:br>
              <a:rPr lang="en-US" sz="2800" b="1"/>
            </a:br>
            <a:endParaRPr lang="en-US" sz="2800" b="1"/>
          </a:p>
        </p:txBody>
      </p:sp>
      <p:sp>
        <p:nvSpPr>
          <p:cNvPr id="3" name="Content Placeholder 2">
            <a:extLst>
              <a:ext uri="{FF2B5EF4-FFF2-40B4-BE49-F238E27FC236}">
                <a16:creationId xmlns:a16="http://schemas.microsoft.com/office/drawing/2014/main" id="{AF7080D5-891D-FB42-9DA3-D788F5FD8524}"/>
              </a:ext>
            </a:extLst>
          </p:cNvPr>
          <p:cNvSpPr>
            <a:spLocks noGrp="1"/>
          </p:cNvSpPr>
          <p:nvPr>
            <p:ph idx="1"/>
          </p:nvPr>
        </p:nvSpPr>
        <p:spPr/>
        <p:txBody>
          <a:bodyPr>
            <a:normAutofit/>
          </a:bodyPr>
          <a:lstStyle/>
          <a:p>
            <a:r>
              <a:rPr lang="en-US" sz="2400" b="0" i="0">
                <a:solidFill>
                  <a:srgbClr val="3C4043"/>
                </a:solidFill>
                <a:effectLst/>
                <a:latin typeface="Roboto" panose="02000000000000000000" pitchFamily="2" charset="0"/>
              </a:rPr>
              <a:t>In mechanics, the normal force is the component of a contact force that is perpendicular to the surface that an object contacts. </a:t>
            </a:r>
            <a:endParaRPr lang="en-US" sz="2400"/>
          </a:p>
        </p:txBody>
      </p:sp>
      <p:pic>
        <p:nvPicPr>
          <p:cNvPr id="4" name="Graphic 4">
            <a:extLst>
              <a:ext uri="{FF2B5EF4-FFF2-40B4-BE49-F238E27FC236}">
                <a16:creationId xmlns:a16="http://schemas.microsoft.com/office/drawing/2014/main" id="{9AFF3270-E322-2846-B8CA-CE214022760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167312" y="3313600"/>
            <a:ext cx="4238625" cy="2667000"/>
          </a:xfrm>
          <a:prstGeom prst="rect">
            <a:avLst/>
          </a:prstGeom>
        </p:spPr>
      </p:pic>
    </p:spTree>
    <p:extLst>
      <p:ext uri="{BB962C8B-B14F-4D97-AF65-F5344CB8AC3E}">
        <p14:creationId xmlns:p14="http://schemas.microsoft.com/office/powerpoint/2010/main" val="553376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EC3F2-C334-A742-B8C2-0561D0B7907E}"/>
              </a:ext>
            </a:extLst>
          </p:cNvPr>
          <p:cNvSpPr>
            <a:spLocks noGrp="1"/>
          </p:cNvSpPr>
          <p:nvPr>
            <p:ph type="title"/>
          </p:nvPr>
        </p:nvSpPr>
        <p:spPr/>
        <p:txBody>
          <a:bodyPr>
            <a:normAutofit/>
          </a:bodyPr>
          <a:lstStyle/>
          <a:p>
            <a:r>
              <a:rPr lang="en-US" sz="2800" b="1">
                <a:latin typeface="Times New Roman" panose="02020603050405020304" pitchFamily="18" charset="0"/>
                <a:cs typeface="Times New Roman" panose="02020603050405020304" pitchFamily="18" charset="0"/>
              </a:rPr>
              <a:t>Normal Force </a:t>
            </a:r>
            <a:br>
              <a:rPr lang="en-US" sz="2800" b="1">
                <a:latin typeface="Times New Roman" panose="02020603050405020304" pitchFamily="18" charset="0"/>
                <a:cs typeface="Times New Roman" panose="02020603050405020304" pitchFamily="18" charset="0"/>
              </a:rPr>
            </a:br>
            <a:r>
              <a:rPr lang="en-US" sz="2400">
                <a:latin typeface="Times New Roman" panose="02020603050405020304" pitchFamily="18" charset="0"/>
                <a:cs typeface="Times New Roman" panose="02020603050405020304" pitchFamily="18" charset="0"/>
              </a:rPr>
              <a:t>Normal force equal to Weight </a:t>
            </a:r>
            <a:endParaRPr lang="en-US" sz="2800" b="1">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CE26DBD-CCD4-FE48-B0B4-2B6A7BECEB0D}"/>
              </a:ext>
            </a:extLst>
          </p:cNvPr>
          <p:cNvSpPr>
            <a:spLocks noGrp="1"/>
          </p:cNvSpPr>
          <p:nvPr>
            <p:ph idx="1"/>
          </p:nvPr>
        </p:nvSpPr>
        <p:spPr/>
        <p:txBody>
          <a:bodyPr/>
          <a:lstStyle/>
          <a:p>
            <a:r>
              <a:rPr lang="en-US" b="0" i="0">
                <a:solidFill>
                  <a:srgbClr val="3C4043"/>
                </a:solidFill>
                <a:effectLst/>
                <a:latin typeface="Roboto" panose="02000000000000000000" pitchFamily="2" charset="0"/>
              </a:rPr>
              <a:t>The </a:t>
            </a:r>
            <a:r>
              <a:rPr lang="en-US" b="1" i="0">
                <a:solidFill>
                  <a:srgbClr val="3C4043"/>
                </a:solidFill>
                <a:effectLst/>
                <a:latin typeface="Roboto" panose="02000000000000000000" pitchFamily="2" charset="0"/>
              </a:rPr>
              <a:t>normal force</a:t>
            </a:r>
            <a:r>
              <a:rPr lang="en-US" b="0" i="0">
                <a:solidFill>
                  <a:srgbClr val="3C4043"/>
                </a:solidFill>
                <a:effectLst/>
                <a:latin typeface="Roboto" panose="02000000000000000000" pitchFamily="2" charset="0"/>
              </a:rPr>
              <a:t> is usually symbolized by N . </a:t>
            </a:r>
          </a:p>
          <a:p>
            <a:r>
              <a:rPr lang="en-US" b="0" i="0">
                <a:solidFill>
                  <a:srgbClr val="3C4043"/>
                </a:solidFill>
                <a:effectLst/>
                <a:latin typeface="Roboto" panose="02000000000000000000" pitchFamily="2" charset="0"/>
              </a:rPr>
              <a:t>In many cases the </a:t>
            </a:r>
            <a:r>
              <a:rPr lang="en-US" b="1" i="0">
                <a:solidFill>
                  <a:srgbClr val="3C4043"/>
                </a:solidFill>
                <a:effectLst/>
                <a:latin typeface="Roboto" panose="02000000000000000000" pitchFamily="2" charset="0"/>
              </a:rPr>
              <a:t>normal force</a:t>
            </a:r>
            <a:r>
              <a:rPr lang="en-US" b="0" i="0">
                <a:solidFill>
                  <a:srgbClr val="3C4043"/>
                </a:solidFill>
                <a:effectLst/>
                <a:latin typeface="Roboto" panose="02000000000000000000" pitchFamily="2" charset="0"/>
              </a:rPr>
              <a:t> is simply </a:t>
            </a:r>
            <a:r>
              <a:rPr lang="en-US" b="1" i="0">
                <a:solidFill>
                  <a:srgbClr val="3C4043"/>
                </a:solidFill>
                <a:effectLst/>
                <a:latin typeface="Roboto" panose="02000000000000000000" pitchFamily="2" charset="0"/>
              </a:rPr>
              <a:t>equal</a:t>
            </a:r>
            <a:r>
              <a:rPr lang="en-US" b="0" i="0">
                <a:solidFill>
                  <a:srgbClr val="3C4043"/>
                </a:solidFill>
                <a:effectLst/>
                <a:latin typeface="Roboto" panose="02000000000000000000" pitchFamily="2" charset="0"/>
              </a:rPr>
              <a:t> to the </a:t>
            </a:r>
            <a:r>
              <a:rPr lang="en-US" b="1" i="0">
                <a:solidFill>
                  <a:srgbClr val="3C4043"/>
                </a:solidFill>
                <a:effectLst/>
                <a:latin typeface="Roboto" panose="02000000000000000000" pitchFamily="2" charset="0"/>
              </a:rPr>
              <a:t>weight</a:t>
            </a:r>
            <a:r>
              <a:rPr lang="en-US" b="0" i="0">
                <a:solidFill>
                  <a:srgbClr val="3C4043"/>
                </a:solidFill>
                <a:effectLst/>
                <a:latin typeface="Roboto" panose="02000000000000000000" pitchFamily="2" charset="0"/>
              </a:rPr>
              <a:t> of an object, but that's only when the </a:t>
            </a:r>
            <a:r>
              <a:rPr lang="en-US" b="1" i="0">
                <a:solidFill>
                  <a:srgbClr val="3C4043"/>
                </a:solidFill>
                <a:effectLst/>
                <a:latin typeface="Roboto" panose="02000000000000000000" pitchFamily="2" charset="0"/>
              </a:rPr>
              <a:t>normal force</a:t>
            </a:r>
            <a:r>
              <a:rPr lang="en-US" b="0" i="0">
                <a:solidFill>
                  <a:srgbClr val="3C4043"/>
                </a:solidFill>
                <a:effectLst/>
                <a:latin typeface="Roboto" panose="02000000000000000000" pitchFamily="2" charset="0"/>
              </a:rPr>
              <a:t> is the only thing counteracting the </a:t>
            </a:r>
            <a:r>
              <a:rPr lang="en-US" b="1" i="0">
                <a:solidFill>
                  <a:srgbClr val="3C4043"/>
                </a:solidFill>
                <a:effectLst/>
                <a:latin typeface="Roboto" panose="02000000000000000000" pitchFamily="2" charset="0"/>
              </a:rPr>
              <a:t>weight</a:t>
            </a:r>
            <a:r>
              <a:rPr lang="en-US" b="0" i="0">
                <a:solidFill>
                  <a:srgbClr val="3C4043"/>
                </a:solidFill>
                <a:effectLst/>
                <a:latin typeface="Roboto" panose="02000000000000000000" pitchFamily="2" charset="0"/>
              </a:rPr>
              <a:t>. That is not </a:t>
            </a:r>
            <a:r>
              <a:rPr lang="en-US" b="1" i="0">
                <a:solidFill>
                  <a:srgbClr val="3C4043"/>
                </a:solidFill>
                <a:effectLst/>
                <a:latin typeface="Roboto" panose="02000000000000000000" pitchFamily="2" charset="0"/>
              </a:rPr>
              <a:t>always</a:t>
            </a:r>
            <a:r>
              <a:rPr lang="en-US" b="0" i="0">
                <a:solidFill>
                  <a:srgbClr val="3C4043"/>
                </a:solidFill>
                <a:effectLst/>
                <a:latin typeface="Roboto" panose="02000000000000000000" pitchFamily="2" charset="0"/>
              </a:rPr>
              <a:t> true, and one should </a:t>
            </a:r>
            <a:r>
              <a:rPr lang="en-US" b="1" i="0">
                <a:solidFill>
                  <a:srgbClr val="3C4043"/>
                </a:solidFill>
                <a:effectLst/>
                <a:latin typeface="Roboto" panose="02000000000000000000" pitchFamily="2" charset="0"/>
              </a:rPr>
              <a:t>always</a:t>
            </a:r>
            <a:r>
              <a:rPr lang="en-US" b="0" i="0">
                <a:solidFill>
                  <a:srgbClr val="3C4043"/>
                </a:solidFill>
                <a:effectLst/>
                <a:latin typeface="Roboto" panose="02000000000000000000" pitchFamily="2" charset="0"/>
              </a:rPr>
              <a:t> be careful to calculate any </a:t>
            </a:r>
            <a:r>
              <a:rPr lang="en-US" b="1" i="0">
                <a:solidFill>
                  <a:srgbClr val="3C4043"/>
                </a:solidFill>
                <a:effectLst/>
                <a:latin typeface="Roboto" panose="02000000000000000000" pitchFamily="2" charset="0"/>
              </a:rPr>
              <a:t>force</a:t>
            </a:r>
            <a:r>
              <a:rPr lang="en-US" b="0" i="0">
                <a:solidFill>
                  <a:srgbClr val="3C4043"/>
                </a:solidFill>
                <a:effectLst/>
                <a:latin typeface="Roboto" panose="02000000000000000000" pitchFamily="2" charset="0"/>
              </a:rPr>
              <a:t> by applying Newton's second law.</a:t>
            </a:r>
            <a:endParaRPr lang="en-US"/>
          </a:p>
        </p:txBody>
      </p:sp>
    </p:spTree>
    <p:extLst>
      <p:ext uri="{BB962C8B-B14F-4D97-AF65-F5344CB8AC3E}">
        <p14:creationId xmlns:p14="http://schemas.microsoft.com/office/powerpoint/2010/main" val="3403850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12BE9-3670-BD45-A491-869FCCF69CCB}"/>
              </a:ext>
            </a:extLst>
          </p:cNvPr>
          <p:cNvSpPr>
            <a:spLocks noGrp="1"/>
          </p:cNvSpPr>
          <p:nvPr>
            <p:ph type="title"/>
          </p:nvPr>
        </p:nvSpPr>
        <p:spPr/>
        <p:txBody>
          <a:bodyPr>
            <a:normAutofit/>
          </a:bodyPr>
          <a:lstStyle/>
          <a:p>
            <a:r>
              <a:rPr lang="en-US" sz="2800" b="1">
                <a:latin typeface="Times New Roman" panose="02020603050405020304" pitchFamily="18" charset="0"/>
                <a:cs typeface="Times New Roman" panose="02020603050405020304" pitchFamily="18" charset="0"/>
              </a:rPr>
              <a:t>Normal Force</a:t>
            </a:r>
            <a:br>
              <a:rPr lang="en-US" sz="2800" b="1">
                <a:latin typeface="Times New Roman" panose="02020603050405020304" pitchFamily="18" charset="0"/>
                <a:cs typeface="Times New Roman" panose="02020603050405020304" pitchFamily="18" charset="0"/>
              </a:rPr>
            </a:br>
            <a:r>
              <a:rPr lang="en-US" sz="2400">
                <a:latin typeface="Times New Roman" panose="02020603050405020304" pitchFamily="18" charset="0"/>
                <a:cs typeface="Times New Roman" panose="02020603050405020304" pitchFamily="18" charset="0"/>
              </a:rPr>
              <a:t>Can Normal Force be zero?</a:t>
            </a:r>
            <a:endParaRPr lang="en-US" sz="2800" b="1">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BD2FE3F-3FA2-6947-B9EB-C65CD63CB4ED}"/>
              </a:ext>
            </a:extLst>
          </p:cNvPr>
          <p:cNvSpPr>
            <a:spLocks noGrp="1"/>
          </p:cNvSpPr>
          <p:nvPr>
            <p:ph idx="1"/>
          </p:nvPr>
        </p:nvSpPr>
        <p:spPr/>
        <p:txBody>
          <a:bodyPr/>
          <a:lstStyle/>
          <a:p>
            <a:r>
              <a:rPr lang="en-US" b="1" i="0">
                <a:solidFill>
                  <a:srgbClr val="3C4043"/>
                </a:solidFill>
                <a:effectLst/>
                <a:latin typeface="Roboto" panose="02000000000000000000" pitchFamily="2" charset="0"/>
              </a:rPr>
              <a:t>Normal force</a:t>
            </a:r>
            <a:r>
              <a:rPr lang="en-US" b="0" i="0">
                <a:solidFill>
                  <a:srgbClr val="3C4043"/>
                </a:solidFill>
                <a:effectLst/>
                <a:latin typeface="Roboto" panose="02000000000000000000" pitchFamily="2" charset="0"/>
              </a:rPr>
              <a:t> is never </a:t>
            </a:r>
            <a:r>
              <a:rPr lang="en-US" b="1" i="0">
                <a:solidFill>
                  <a:srgbClr val="3C4043"/>
                </a:solidFill>
                <a:effectLst/>
                <a:latin typeface="Roboto" panose="02000000000000000000" pitchFamily="2" charset="0"/>
              </a:rPr>
              <a:t>zero</a:t>
            </a:r>
            <a:r>
              <a:rPr lang="en-US" b="0" i="0">
                <a:solidFill>
                  <a:srgbClr val="3C4043"/>
                </a:solidFill>
                <a:effectLst/>
                <a:latin typeface="Roboto" panose="02000000000000000000" pitchFamily="2" charset="0"/>
              </a:rPr>
              <a:t>. </a:t>
            </a:r>
          </a:p>
          <a:p>
            <a:r>
              <a:rPr lang="en-US" b="1" i="0">
                <a:solidFill>
                  <a:srgbClr val="3C4043"/>
                </a:solidFill>
                <a:effectLst/>
                <a:latin typeface="Roboto" panose="02000000000000000000" pitchFamily="2" charset="0"/>
              </a:rPr>
              <a:t>Normal force</a:t>
            </a:r>
            <a:r>
              <a:rPr lang="en-US" b="0" i="0">
                <a:solidFill>
                  <a:srgbClr val="3C4043"/>
                </a:solidFill>
                <a:effectLst/>
                <a:latin typeface="Roboto" panose="02000000000000000000" pitchFamily="2" charset="0"/>
              </a:rPr>
              <a:t> is a </a:t>
            </a:r>
            <a:r>
              <a:rPr lang="en-US" b="1" i="0">
                <a:solidFill>
                  <a:srgbClr val="3C4043"/>
                </a:solidFill>
                <a:effectLst/>
                <a:latin typeface="Roboto" panose="02000000000000000000" pitchFamily="2" charset="0"/>
              </a:rPr>
              <a:t>force</a:t>
            </a:r>
            <a:r>
              <a:rPr lang="en-US" b="0" i="0">
                <a:solidFill>
                  <a:srgbClr val="3C4043"/>
                </a:solidFill>
                <a:effectLst/>
                <a:latin typeface="Roboto" panose="02000000000000000000" pitchFamily="2" charset="0"/>
              </a:rPr>
              <a:t> that is equal in magnitude and acts opposite to the body in contact. One </a:t>
            </a:r>
            <a:r>
              <a:rPr lang="en-US" b="1" i="0">
                <a:solidFill>
                  <a:srgbClr val="3C4043"/>
                </a:solidFill>
                <a:effectLst/>
                <a:latin typeface="Roboto" panose="02000000000000000000" pitchFamily="2" charset="0"/>
              </a:rPr>
              <a:t>can</a:t>
            </a:r>
            <a:r>
              <a:rPr lang="en-US" b="0" i="0">
                <a:solidFill>
                  <a:srgbClr val="3C4043"/>
                </a:solidFill>
                <a:effectLst/>
                <a:latin typeface="Roboto" panose="02000000000000000000" pitchFamily="2" charset="0"/>
              </a:rPr>
              <a:t> only say that the resultant </a:t>
            </a:r>
            <a:r>
              <a:rPr lang="en-US" b="1" i="0">
                <a:solidFill>
                  <a:srgbClr val="3C4043"/>
                </a:solidFill>
                <a:effectLst/>
                <a:latin typeface="Roboto" panose="02000000000000000000" pitchFamily="2" charset="0"/>
              </a:rPr>
              <a:t>force</a:t>
            </a:r>
            <a:r>
              <a:rPr lang="en-US" b="0" i="0">
                <a:solidFill>
                  <a:srgbClr val="3C4043"/>
                </a:solidFill>
                <a:effectLst/>
                <a:latin typeface="Roboto" panose="02000000000000000000" pitchFamily="2" charset="0"/>
              </a:rPr>
              <a:t> acting on a body at rest is </a:t>
            </a:r>
            <a:r>
              <a:rPr lang="en-US" b="1" i="0">
                <a:solidFill>
                  <a:srgbClr val="3C4043"/>
                </a:solidFill>
                <a:effectLst/>
                <a:latin typeface="Roboto" panose="02000000000000000000" pitchFamily="2" charset="0"/>
              </a:rPr>
              <a:t>zero</a:t>
            </a:r>
            <a:r>
              <a:rPr lang="en-US" b="0" i="0">
                <a:solidFill>
                  <a:srgbClr val="3C4043"/>
                </a:solidFill>
                <a:effectLst/>
                <a:latin typeface="Roboto" panose="02000000000000000000" pitchFamily="2" charset="0"/>
              </a:rPr>
              <a:t>. ... But, the block doesn't because the table itself exerts a </a:t>
            </a:r>
            <a:r>
              <a:rPr lang="en-US" b="1" i="0">
                <a:solidFill>
                  <a:srgbClr val="3C4043"/>
                </a:solidFill>
                <a:effectLst/>
                <a:latin typeface="Roboto" panose="02000000000000000000" pitchFamily="2" charset="0"/>
              </a:rPr>
              <a:t>force</a:t>
            </a:r>
            <a:r>
              <a:rPr lang="en-US" b="0" i="0">
                <a:solidFill>
                  <a:srgbClr val="3C4043"/>
                </a:solidFill>
                <a:effectLst/>
                <a:latin typeface="Roboto" panose="02000000000000000000" pitchFamily="2" charset="0"/>
              </a:rPr>
              <a:t> that counteracts that gravitational </a:t>
            </a:r>
            <a:r>
              <a:rPr lang="en-US" b="1" i="0">
                <a:solidFill>
                  <a:srgbClr val="3C4043"/>
                </a:solidFill>
                <a:effectLst/>
                <a:latin typeface="Roboto" panose="02000000000000000000" pitchFamily="2" charset="0"/>
              </a:rPr>
              <a:t>force</a:t>
            </a:r>
            <a:r>
              <a:rPr lang="en-US" b="0" i="0">
                <a:solidFill>
                  <a:srgbClr val="3C4043"/>
                </a:solidFill>
                <a:effectLst/>
                <a:latin typeface="Roboto" panose="02000000000000000000" pitchFamily="2" charset="0"/>
              </a:rPr>
              <a:t> on the block.</a:t>
            </a:r>
            <a:endParaRPr lang="en-US"/>
          </a:p>
        </p:txBody>
      </p:sp>
    </p:spTree>
    <p:extLst>
      <p:ext uri="{BB962C8B-B14F-4D97-AF65-F5344CB8AC3E}">
        <p14:creationId xmlns:p14="http://schemas.microsoft.com/office/powerpoint/2010/main" val="1370819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57B6B-C7C8-164D-B293-A272491954B5}"/>
              </a:ext>
            </a:extLst>
          </p:cNvPr>
          <p:cNvSpPr>
            <a:spLocks noGrp="1"/>
          </p:cNvSpPr>
          <p:nvPr>
            <p:ph type="title"/>
          </p:nvPr>
        </p:nvSpPr>
        <p:spPr>
          <a:xfrm>
            <a:off x="2080040" y="1694349"/>
            <a:ext cx="8911687" cy="1502020"/>
          </a:xfrm>
        </p:spPr>
        <p:txBody>
          <a:bodyPr>
            <a:normAutofit/>
          </a:bodyPr>
          <a:lstStyle/>
          <a:p>
            <a:pPr algn="ctr"/>
            <a:r>
              <a:rPr lang="en-US" sz="2800" b="1">
                <a:latin typeface="Times New Roman" panose="02020603050405020304" pitchFamily="18" charset="0"/>
                <a:cs typeface="Times New Roman" panose="02020603050405020304" pitchFamily="18" charset="0"/>
              </a:rPr>
              <a:t>Normal Force</a:t>
            </a:r>
            <a:br>
              <a:rPr lang="en-US" sz="2800" b="1">
                <a:latin typeface="Times New Roman" panose="02020603050405020304" pitchFamily="18" charset="0"/>
                <a:cs typeface="Times New Roman" panose="02020603050405020304" pitchFamily="18" charset="0"/>
              </a:rPr>
            </a:br>
            <a:r>
              <a:rPr lang="en-US" sz="2400" b="1">
                <a:latin typeface="Times New Roman" panose="02020603050405020304" pitchFamily="18" charset="0"/>
                <a:cs typeface="Times New Roman" panose="02020603050405020304" pitchFamily="18" charset="0"/>
              </a:rPr>
              <a:t>Equation and Example</a:t>
            </a:r>
            <a:br>
              <a:rPr lang="en-US" sz="2400" b="1">
                <a:latin typeface="Times New Roman" panose="02020603050405020304" pitchFamily="18" charset="0"/>
                <a:cs typeface="Times New Roman" panose="02020603050405020304" pitchFamily="18" charset="0"/>
              </a:rPr>
            </a:br>
            <a:r>
              <a:rPr lang="en-US" sz="2400" b="1">
                <a:latin typeface="Times New Roman" panose="02020603050405020304" pitchFamily="18" charset="0"/>
                <a:cs typeface="Times New Roman" panose="02020603050405020304" pitchFamily="18" charset="0"/>
              </a:rPr>
              <a:t>Expalanation</a:t>
            </a:r>
            <a:endParaRPr lang="en-US" sz="2800" b="1">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B37883A-E998-9746-BF52-B8D178A978C9}"/>
              </a:ext>
            </a:extLst>
          </p:cNvPr>
          <p:cNvSpPr>
            <a:spLocks noGrp="1"/>
          </p:cNvSpPr>
          <p:nvPr>
            <p:ph idx="1"/>
          </p:nvPr>
        </p:nvSpPr>
        <p:spPr>
          <a:xfrm>
            <a:off x="2076327" y="3661631"/>
            <a:ext cx="8915400" cy="4377837"/>
          </a:xfrm>
        </p:spPr>
        <p:txBody>
          <a:bodyPr>
            <a:normAutofit/>
          </a:bodyPr>
          <a:lstStyle/>
          <a:p>
            <a:r>
              <a:rPr lang="en-US" b="0" i="0">
                <a:solidFill>
                  <a:srgbClr val="202122"/>
                </a:solidFill>
                <a:effectLst/>
                <a:latin typeface="-apple-system"/>
              </a:rPr>
              <a:t>In a simple case such as an object resting upon a table, the normal force on the object is equal but in opposite direction to the gravitational force applied on the object (or the weight   of the object).</a:t>
            </a:r>
          </a:p>
          <a:p>
            <a:r>
              <a:rPr lang="en-US">
                <a:solidFill>
                  <a:srgbClr val="202122"/>
                </a:solidFill>
                <a:latin typeface="-apple-system"/>
              </a:rPr>
              <a:t>Tha</a:t>
            </a:r>
            <a:r>
              <a:rPr lang="en-US" b="0" i="0">
                <a:solidFill>
                  <a:srgbClr val="202122"/>
                </a:solidFill>
                <a:effectLst/>
                <a:latin typeface="-apple-system"/>
              </a:rPr>
              <a:t>t is, </a:t>
            </a:r>
            <a:r>
              <a:rPr lang="en-US" b="0" i="0">
                <a:solidFill>
                  <a:srgbClr val="202122"/>
                </a:solidFill>
                <a:effectLst/>
                <a:latin typeface="inherit"/>
              </a:rPr>
              <a:t>{ N=mg}</a:t>
            </a:r>
            <a:r>
              <a:rPr lang="en-US" b="0" i="0">
                <a:solidFill>
                  <a:srgbClr val="202122"/>
                </a:solidFill>
                <a:effectLst/>
                <a:latin typeface="-apple-system"/>
              </a:rPr>
              <a:t>, where </a:t>
            </a:r>
            <a:r>
              <a:rPr lang="en-US" b="0" i="1">
                <a:solidFill>
                  <a:srgbClr val="202122"/>
                </a:solidFill>
                <a:effectLst/>
                <a:latin typeface="-apple-system"/>
              </a:rPr>
              <a:t>m</a:t>
            </a:r>
            <a:r>
              <a:rPr lang="en-US" b="0" i="0">
                <a:solidFill>
                  <a:srgbClr val="202122"/>
                </a:solidFill>
                <a:effectLst/>
                <a:latin typeface="-apple-system"/>
              </a:rPr>
              <a:t> is mass, and </a:t>
            </a:r>
            <a:r>
              <a:rPr lang="en-US" b="0" i="1">
                <a:solidFill>
                  <a:srgbClr val="202122"/>
                </a:solidFill>
                <a:effectLst/>
                <a:latin typeface="-apple-system"/>
              </a:rPr>
              <a:t>g</a:t>
            </a:r>
            <a:r>
              <a:rPr lang="en-US" b="0" i="0">
                <a:solidFill>
                  <a:srgbClr val="202122"/>
                </a:solidFill>
                <a:effectLst/>
                <a:latin typeface="-apple-system"/>
              </a:rPr>
              <a:t> is the gravitational field strength  (about 9.81 m/s</a:t>
            </a:r>
            <a:r>
              <a:rPr lang="en-US" b="0" i="0" baseline="30000">
                <a:solidFill>
                  <a:srgbClr val="202122"/>
                </a:solidFill>
                <a:effectLst/>
                <a:latin typeface="-apple-system"/>
              </a:rPr>
              <a:t>2</a:t>
            </a:r>
            <a:r>
              <a:rPr lang="en-US" b="0" i="0">
                <a:solidFill>
                  <a:srgbClr val="202122"/>
                </a:solidFill>
                <a:effectLst/>
                <a:latin typeface="-apple-system"/>
              </a:rPr>
              <a:t> on Earth).</a:t>
            </a:r>
          </a:p>
          <a:p>
            <a:r>
              <a:rPr lang="en-US" b="0" i="0">
                <a:solidFill>
                  <a:srgbClr val="202122"/>
                </a:solidFill>
                <a:effectLst/>
                <a:latin typeface="-apple-system"/>
              </a:rPr>
              <a:t> The normal force here represents the force applied by the table against the object that prevents it from sinking through the table and requires that the table is sturdy enough to deliver this normal force without breaking. </a:t>
            </a:r>
            <a:endParaRPr lang="en-US"/>
          </a:p>
        </p:txBody>
      </p:sp>
    </p:spTree>
    <p:extLst>
      <p:ext uri="{BB962C8B-B14F-4D97-AF65-F5344CB8AC3E}">
        <p14:creationId xmlns:p14="http://schemas.microsoft.com/office/powerpoint/2010/main" val="660645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7BFF4-4B58-7746-8F47-CDB229E6E78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27DFDC9-87B7-7B45-A824-2EBB62EE79AA}"/>
              </a:ext>
            </a:extLst>
          </p:cNvPr>
          <p:cNvSpPr>
            <a:spLocks noGrp="1"/>
          </p:cNvSpPr>
          <p:nvPr>
            <p:ph idx="1"/>
          </p:nvPr>
        </p:nvSpPr>
        <p:spPr>
          <a:xfrm>
            <a:off x="2592925" y="2133600"/>
            <a:ext cx="8915400" cy="3777622"/>
          </a:xfrm>
        </p:spPr>
        <p:txBody>
          <a:bodyPr>
            <a:normAutofit/>
          </a:bodyPr>
          <a:lstStyle/>
          <a:p>
            <a:r>
              <a:rPr lang="en-US" b="0" i="0">
                <a:solidFill>
                  <a:srgbClr val="202122"/>
                </a:solidFill>
                <a:effectLst/>
                <a:latin typeface="-apple-system"/>
              </a:rPr>
              <a:t>However, it is easy to assume that the normal force and weight are action-reaction force pairs (a common mistake). In this case, the normal force and weight need to be equal in magnitude to explain why there is no upward acceleration of the object. </a:t>
            </a:r>
          </a:p>
          <a:p>
            <a:endParaRPr lang="en-US">
              <a:solidFill>
                <a:srgbClr val="202122"/>
              </a:solidFill>
              <a:latin typeface="-apple-system"/>
            </a:endParaRPr>
          </a:p>
        </p:txBody>
      </p:sp>
      <p:pic>
        <p:nvPicPr>
          <p:cNvPr id="4" name="Picture 4">
            <a:extLst>
              <a:ext uri="{FF2B5EF4-FFF2-40B4-BE49-F238E27FC236}">
                <a16:creationId xmlns:a16="http://schemas.microsoft.com/office/drawing/2014/main" id="{DD7DF81F-AF12-4346-9C7C-24CABB88BF41}"/>
              </a:ext>
            </a:extLst>
          </p:cNvPr>
          <p:cNvPicPr>
            <a:picLocks noChangeAspect="1"/>
          </p:cNvPicPr>
          <p:nvPr/>
        </p:nvPicPr>
        <p:blipFill>
          <a:blip r:embed="rId2"/>
          <a:stretch>
            <a:fillRect/>
          </a:stretch>
        </p:blipFill>
        <p:spPr>
          <a:xfrm>
            <a:off x="3828317" y="3213366"/>
            <a:ext cx="5531827" cy="3020524"/>
          </a:xfrm>
          <a:prstGeom prst="rect">
            <a:avLst/>
          </a:prstGeom>
        </p:spPr>
      </p:pic>
    </p:spTree>
    <p:extLst>
      <p:ext uri="{BB962C8B-B14F-4D97-AF65-F5344CB8AC3E}">
        <p14:creationId xmlns:p14="http://schemas.microsoft.com/office/powerpoint/2010/main" val="3027369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02553-A2AF-974A-B489-DA96C86B8D80}"/>
              </a:ext>
            </a:extLst>
          </p:cNvPr>
          <p:cNvSpPr>
            <a:spLocks noGrp="1"/>
          </p:cNvSpPr>
          <p:nvPr>
            <p:ph type="title"/>
          </p:nvPr>
        </p:nvSpPr>
        <p:spPr/>
        <p:txBody>
          <a:bodyPr>
            <a:normAutofit/>
          </a:bodyPr>
          <a:lstStyle/>
          <a:p>
            <a:r>
              <a:rPr lang="en-US" sz="2800" b="1">
                <a:latin typeface="Times New Roman" panose="02020603050405020304" pitchFamily="18" charset="0"/>
                <a:cs typeface="Times New Roman" panose="02020603050405020304" pitchFamily="18" charset="0"/>
              </a:rPr>
              <a:t>Normal Explanation </a:t>
            </a:r>
          </a:p>
        </p:txBody>
      </p:sp>
      <p:sp>
        <p:nvSpPr>
          <p:cNvPr id="3" name="Content Placeholder 2">
            <a:extLst>
              <a:ext uri="{FF2B5EF4-FFF2-40B4-BE49-F238E27FC236}">
                <a16:creationId xmlns:a16="http://schemas.microsoft.com/office/drawing/2014/main" id="{C390E725-02E2-B14F-9B19-97B5BA6753E8}"/>
              </a:ext>
            </a:extLst>
          </p:cNvPr>
          <p:cNvSpPr>
            <a:spLocks noGrp="1"/>
          </p:cNvSpPr>
          <p:nvPr>
            <p:ph idx="1"/>
          </p:nvPr>
        </p:nvSpPr>
        <p:spPr>
          <a:xfrm>
            <a:off x="2592925" y="1447067"/>
            <a:ext cx="8915400" cy="4464155"/>
          </a:xfrm>
        </p:spPr>
        <p:txBody>
          <a:bodyPr/>
          <a:lstStyle/>
          <a:p>
            <a:pPr fontAlgn="base"/>
            <a:r>
              <a:rPr lang="en-US" b="0" i="0">
                <a:solidFill>
                  <a:srgbClr val="202122"/>
                </a:solidFill>
                <a:effectLst/>
                <a:latin typeface="-apple-system"/>
              </a:rPr>
              <a:t>Where an object rests on an incline, the normal force is perpendicular to the plane the object rests on. Still, the normal force will be as large as necessary to prevent sinking through the surface, presuming the surface is sturdy enough. The strength of the force can be calculated as: F=mg cos</a:t>
            </a:r>
          </a:p>
          <a:p>
            <a:pPr fontAlgn="base"/>
            <a:r>
              <a:rPr lang="en-US" b="0" i="0">
                <a:solidFill>
                  <a:srgbClr val="202122"/>
                </a:solidFill>
                <a:effectLst/>
                <a:latin typeface="-apple-system"/>
              </a:rPr>
              <a:t>Where </a:t>
            </a:r>
            <a:r>
              <a:rPr lang="en-US" b="0" i="1">
                <a:solidFill>
                  <a:srgbClr val="202122"/>
                </a:solidFill>
                <a:effectLst/>
                <a:latin typeface="inherit"/>
              </a:rPr>
              <a:t>N</a:t>
            </a:r>
            <a:r>
              <a:rPr lang="en-US" b="0" i="0">
                <a:solidFill>
                  <a:srgbClr val="202122"/>
                </a:solidFill>
                <a:effectLst/>
                <a:latin typeface="-apple-system"/>
              </a:rPr>
              <a:t> is the normal force, </a:t>
            </a:r>
            <a:r>
              <a:rPr lang="en-US" b="0" i="1">
                <a:solidFill>
                  <a:srgbClr val="202122"/>
                </a:solidFill>
                <a:effectLst/>
                <a:latin typeface="inherit"/>
              </a:rPr>
              <a:t>m</a:t>
            </a:r>
            <a:r>
              <a:rPr lang="en-US" b="0" i="0">
                <a:solidFill>
                  <a:srgbClr val="202122"/>
                </a:solidFill>
                <a:effectLst/>
                <a:latin typeface="-apple-system"/>
              </a:rPr>
              <a:t> is the mass of the object, </a:t>
            </a:r>
            <a:r>
              <a:rPr lang="en-US" b="0" i="1">
                <a:solidFill>
                  <a:srgbClr val="202122"/>
                </a:solidFill>
                <a:effectLst/>
                <a:latin typeface="inherit"/>
              </a:rPr>
              <a:t>g</a:t>
            </a:r>
            <a:r>
              <a:rPr lang="en-US" b="0" i="0">
                <a:solidFill>
                  <a:srgbClr val="202122"/>
                </a:solidFill>
                <a:effectLst/>
                <a:latin typeface="-apple-system"/>
              </a:rPr>
              <a:t> is the gravitational field strength, and </a:t>
            </a:r>
            <a:r>
              <a:rPr lang="el-GR" b="0" i="1">
                <a:solidFill>
                  <a:srgbClr val="202122"/>
                </a:solidFill>
                <a:effectLst/>
                <a:latin typeface="inherit"/>
              </a:rPr>
              <a:t>θ</a:t>
            </a:r>
            <a:r>
              <a:rPr lang="el-GR" b="0" i="0">
                <a:solidFill>
                  <a:srgbClr val="202122"/>
                </a:solidFill>
                <a:effectLst/>
                <a:latin typeface="-apple-system"/>
              </a:rPr>
              <a:t> </a:t>
            </a:r>
            <a:r>
              <a:rPr lang="en-US" b="0" i="0">
                <a:solidFill>
                  <a:srgbClr val="202122"/>
                </a:solidFill>
                <a:effectLst/>
                <a:latin typeface="-apple-system"/>
              </a:rPr>
              <a:t>is the angle of the inclined surface measured from the horizontal.</a:t>
            </a:r>
          </a:p>
          <a:p>
            <a:pPr fontAlgn="base"/>
            <a:r>
              <a:rPr lang="en-US" b="0" i="0">
                <a:solidFill>
                  <a:srgbClr val="202122"/>
                </a:solidFill>
                <a:effectLst/>
                <a:latin typeface="-apple-system"/>
              </a:rPr>
              <a:t>The normal force is one of the several forces which act on the object. In the simple situations so far considered, the most important other forces acting on it is</a:t>
            </a:r>
            <a:r>
              <a:rPr lang="en-US" b="0" i="0">
                <a:solidFill>
                  <a:srgbClr val="6B4BA1"/>
                </a:solidFill>
                <a:effectLst/>
                <a:latin typeface="inherit"/>
              </a:rPr>
              <a:t> </a:t>
            </a:r>
            <a:r>
              <a:rPr lang="en-US" b="0" i="0">
                <a:solidFill>
                  <a:srgbClr val="202122"/>
                </a:solidFill>
                <a:effectLst/>
                <a:latin typeface="-apple-system"/>
              </a:rPr>
              <a:t> force of gravity. </a:t>
            </a:r>
          </a:p>
          <a:p>
            <a:endParaRPr lang="en-US"/>
          </a:p>
        </p:txBody>
      </p:sp>
    </p:spTree>
    <p:extLst>
      <p:ext uri="{BB962C8B-B14F-4D97-AF65-F5344CB8AC3E}">
        <p14:creationId xmlns:p14="http://schemas.microsoft.com/office/powerpoint/2010/main" val="670813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DED40-D2CE-B341-9FFF-07F4331B314D}"/>
              </a:ext>
            </a:extLst>
          </p:cNvPr>
          <p:cNvSpPr>
            <a:spLocks noGrp="1"/>
          </p:cNvSpPr>
          <p:nvPr>
            <p:ph type="title"/>
          </p:nvPr>
        </p:nvSpPr>
        <p:spPr/>
        <p:txBody>
          <a:bodyPr>
            <a:normAutofit/>
          </a:bodyPr>
          <a:lstStyle/>
          <a:p>
            <a:r>
              <a:rPr lang="en-US" sz="2800" b="1">
                <a:latin typeface="Times New Roman" panose="02020603050405020304" pitchFamily="18" charset="0"/>
                <a:cs typeface="Times New Roman" panose="02020603050405020304" pitchFamily="18" charset="0"/>
              </a:rPr>
              <a:t>Example</a:t>
            </a:r>
            <a:br>
              <a:rPr lang="en-US" sz="2800" b="1">
                <a:latin typeface="Times New Roman" panose="02020603050405020304" pitchFamily="18" charset="0"/>
                <a:cs typeface="Times New Roman" panose="02020603050405020304" pitchFamily="18" charset="0"/>
              </a:rPr>
            </a:br>
            <a:endParaRPr lang="en-US" sz="2800" b="1">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3D3BBEF-9307-6542-9B53-60E8F22AD326}"/>
              </a:ext>
            </a:extLst>
          </p:cNvPr>
          <p:cNvSpPr>
            <a:spLocks noGrp="1"/>
          </p:cNvSpPr>
          <p:nvPr>
            <p:ph idx="1"/>
          </p:nvPr>
        </p:nvSpPr>
        <p:spPr/>
        <p:txBody>
          <a:bodyPr/>
          <a:lstStyle/>
          <a:p>
            <a:r>
              <a:rPr lang="en-US" b="0" i="0">
                <a:solidFill>
                  <a:srgbClr val="3C4043"/>
                </a:solidFill>
                <a:effectLst/>
                <a:latin typeface="Roboto" panose="02000000000000000000" pitchFamily="2" charset="0"/>
              </a:rPr>
              <a:t>For </a:t>
            </a:r>
            <a:r>
              <a:rPr lang="en-US" b="1" i="0">
                <a:solidFill>
                  <a:srgbClr val="3C4043"/>
                </a:solidFill>
                <a:effectLst/>
                <a:latin typeface="Roboto" panose="02000000000000000000" pitchFamily="2" charset="0"/>
              </a:rPr>
              <a:t>example</a:t>
            </a:r>
            <a:r>
              <a:rPr lang="en-US" b="0" i="0">
                <a:solidFill>
                  <a:srgbClr val="3C4043"/>
                </a:solidFill>
                <a:effectLst/>
                <a:latin typeface="Roboto" panose="02000000000000000000" pitchFamily="2" charset="0"/>
              </a:rPr>
              <a:t>, if a book is resting upon a surface, then the surface is exerting an upward </a:t>
            </a:r>
            <a:r>
              <a:rPr lang="en-US" b="1" i="0">
                <a:solidFill>
                  <a:srgbClr val="3C4043"/>
                </a:solidFill>
                <a:effectLst/>
                <a:latin typeface="Roboto" panose="02000000000000000000" pitchFamily="2" charset="0"/>
              </a:rPr>
              <a:t>force</a:t>
            </a:r>
            <a:r>
              <a:rPr lang="en-US" b="0" i="0">
                <a:solidFill>
                  <a:srgbClr val="3C4043"/>
                </a:solidFill>
                <a:effectLst/>
                <a:latin typeface="Roboto" panose="02000000000000000000" pitchFamily="2" charset="0"/>
              </a:rPr>
              <a:t> upon the book in order to support the weight of the book.</a:t>
            </a:r>
          </a:p>
          <a:p>
            <a:pPr marL="0" indent="0">
              <a:buNone/>
            </a:pPr>
            <a:endParaRPr lang="en-US"/>
          </a:p>
        </p:txBody>
      </p:sp>
      <p:pic>
        <p:nvPicPr>
          <p:cNvPr id="4" name="Picture 4">
            <a:extLst>
              <a:ext uri="{FF2B5EF4-FFF2-40B4-BE49-F238E27FC236}">
                <a16:creationId xmlns:a16="http://schemas.microsoft.com/office/drawing/2014/main" id="{DEAB796C-84DB-B946-9E99-F13F79D2644D}"/>
              </a:ext>
            </a:extLst>
          </p:cNvPr>
          <p:cNvPicPr>
            <a:picLocks noChangeAspect="1"/>
          </p:cNvPicPr>
          <p:nvPr/>
        </p:nvPicPr>
        <p:blipFill>
          <a:blip r:embed="rId2"/>
          <a:stretch>
            <a:fillRect/>
          </a:stretch>
        </p:blipFill>
        <p:spPr>
          <a:xfrm>
            <a:off x="4317756" y="3145814"/>
            <a:ext cx="3886200" cy="2581275"/>
          </a:xfrm>
          <a:prstGeom prst="rect">
            <a:avLst/>
          </a:prstGeom>
        </p:spPr>
      </p:pic>
    </p:spTree>
    <p:extLst>
      <p:ext uri="{BB962C8B-B14F-4D97-AF65-F5344CB8AC3E}">
        <p14:creationId xmlns:p14="http://schemas.microsoft.com/office/powerpoint/2010/main" val="410767075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8</Slides>
  <Notes>0</Notes>
  <HiddenSlides>0</HiddenSlide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Wisp</vt:lpstr>
      <vt:lpstr>Topic :                        Normal Force</vt:lpstr>
      <vt:lpstr>What is Normal Force ? </vt:lpstr>
      <vt:lpstr>Normal Force  Normal force equal to Weight </vt:lpstr>
      <vt:lpstr>Normal Force Can Normal Force be zero?</vt:lpstr>
      <vt:lpstr>Normal Force Equation and Example Expalanation</vt:lpstr>
      <vt:lpstr>PowerPoint Presentation</vt:lpstr>
      <vt:lpstr>Normal Explanation </vt:lpstr>
      <vt:lpstr>Example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                        Normal Force</dc:title>
  <dc:creator>Unknown User</dc:creator>
  <cp:lastModifiedBy>Unknown User</cp:lastModifiedBy>
  <cp:revision>4</cp:revision>
  <dcterms:created xsi:type="dcterms:W3CDTF">2020-08-13T08:40:25Z</dcterms:created>
  <dcterms:modified xsi:type="dcterms:W3CDTF">2020-08-14T16:08:25Z</dcterms:modified>
</cp:coreProperties>
</file>